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Montserrat ExtraBold"/>
      <p:bold r:id="rId14"/>
      <p:boldItalic r:id="rId15"/>
    </p:embeddedFont>
    <p:embeddedFont>
      <p:font typeface="Open Sans Light"/>
      <p:regular r:id="rId16"/>
      <p:bold r:id="rId17"/>
      <p:italic r:id="rId18"/>
      <p:boldItalic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4" roundtripDataSignature="AMtx7mjOPa0CAH47EWNSqHlePWSDrShU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ExtraBold-boldItalic.fntdata"/><Relationship Id="rId14" Type="http://schemas.openxmlformats.org/officeDocument/2006/relationships/font" Target="fonts/MontserratExtraBold-bold.fntdata"/><Relationship Id="rId17" Type="http://schemas.openxmlformats.org/officeDocument/2006/relationships/font" Target="fonts/OpenSansLight-bold.fntdata"/><Relationship Id="rId16" Type="http://schemas.openxmlformats.org/officeDocument/2006/relationships/font" Target="fonts/OpenSansLight-regular.fntdata"/><Relationship Id="rId5" Type="http://schemas.openxmlformats.org/officeDocument/2006/relationships/notesMaster" Target="notesMasters/notesMaster1.xml"/><Relationship Id="rId19" Type="http://schemas.openxmlformats.org/officeDocument/2006/relationships/font" Target="fonts/OpenSansLight-boldItalic.fntdata"/><Relationship Id="rId6" Type="http://schemas.openxmlformats.org/officeDocument/2006/relationships/slide" Target="slides/slide1.xml"/><Relationship Id="rId18" Type="http://schemas.openxmlformats.org/officeDocument/2006/relationships/font" Target="fonts/OpenSansLigh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jp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4268" l="0" r="0" t="4268"/>
          <a:stretch/>
        </p:blipFill>
        <p:spPr>
          <a:xfrm>
            <a:off x="0" y="0"/>
            <a:ext cx="18288000" cy="10287000"/>
          </a:xfrm>
          <a:prstGeom prst="rect">
            <a:avLst/>
          </a:prstGeom>
          <a:noFill/>
          <a:ln>
            <a:noFill/>
          </a:ln>
        </p:spPr>
      </p:pic>
      <p:sp>
        <p:nvSpPr>
          <p:cNvPr id="85" name="Google Shape;85;p1"/>
          <p:cNvSpPr/>
          <p:nvPr/>
        </p:nvSpPr>
        <p:spPr>
          <a:xfrm>
            <a:off x="0" y="0"/>
            <a:ext cx="2954832" cy="2954832"/>
          </a:xfrm>
          <a:custGeom>
            <a:rect b="b" l="l" r="r" t="t"/>
            <a:pathLst>
              <a:path extrusionOk="0" h="1913890" w="1913890">
                <a:moveTo>
                  <a:pt x="0" y="0"/>
                </a:moveTo>
                <a:lnTo>
                  <a:pt x="1913890" y="0"/>
                </a:lnTo>
                <a:lnTo>
                  <a:pt x="1913890" y="1913890"/>
                </a:lnTo>
                <a:lnTo>
                  <a:pt x="0" y="1913890"/>
                </a:lnTo>
                <a:close/>
              </a:path>
            </a:pathLst>
          </a:custGeom>
          <a:solidFill>
            <a:srgbClr val="F6A429">
              <a:alpha val="84710"/>
            </a:srgbClr>
          </a:solidFill>
          <a:ln>
            <a:noFill/>
          </a:ln>
        </p:spPr>
      </p:sp>
      <p:sp>
        <p:nvSpPr>
          <p:cNvPr id="86" name="Google Shape;86;p1"/>
          <p:cNvSpPr/>
          <p:nvPr/>
        </p:nvSpPr>
        <p:spPr>
          <a:xfrm>
            <a:off x="2954832" y="2954832"/>
            <a:ext cx="15333168" cy="4108844"/>
          </a:xfrm>
          <a:custGeom>
            <a:rect b="b" l="l" r="r" t="t"/>
            <a:pathLst>
              <a:path extrusionOk="0" h="2142779" w="7996310">
                <a:moveTo>
                  <a:pt x="0" y="0"/>
                </a:moveTo>
                <a:lnTo>
                  <a:pt x="7996310" y="0"/>
                </a:lnTo>
                <a:lnTo>
                  <a:pt x="7996310" y="2142779"/>
                </a:lnTo>
                <a:lnTo>
                  <a:pt x="0" y="2142779"/>
                </a:lnTo>
                <a:close/>
              </a:path>
            </a:pathLst>
          </a:custGeom>
          <a:solidFill>
            <a:srgbClr val="20252F">
              <a:alpha val="84705"/>
            </a:srgbClr>
          </a:solidFill>
          <a:ln>
            <a:noFill/>
          </a:ln>
        </p:spPr>
      </p:sp>
      <p:sp>
        <p:nvSpPr>
          <p:cNvPr id="87" name="Google Shape;87;p1"/>
          <p:cNvSpPr txBox="1"/>
          <p:nvPr/>
        </p:nvSpPr>
        <p:spPr>
          <a:xfrm>
            <a:off x="3407607" y="3685810"/>
            <a:ext cx="14427600" cy="26469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7165">
                <a:solidFill>
                  <a:srgbClr val="F6A429"/>
                </a:solidFill>
                <a:latin typeface="Montserrat ExtraBold"/>
                <a:ea typeface="Montserrat ExtraBold"/>
                <a:cs typeface="Montserrat ExtraBold"/>
                <a:sym typeface="Montserrat ExtraBold"/>
              </a:rPr>
              <a:t>Final Exam</a:t>
            </a:r>
            <a:endParaRPr sz="7165">
              <a:solidFill>
                <a:srgbClr val="F6A429"/>
              </a:solidFill>
              <a:latin typeface="Montserrat ExtraBold"/>
              <a:ea typeface="Montserrat ExtraBold"/>
              <a:cs typeface="Montserrat ExtraBold"/>
              <a:sym typeface="Montserrat ExtraBold"/>
            </a:endParaRPr>
          </a:p>
          <a:p>
            <a:pPr indent="0" lvl="0" marL="0" marR="0" rtl="0" algn="ctr">
              <a:lnSpc>
                <a:spcPct val="140010"/>
              </a:lnSpc>
              <a:spcBef>
                <a:spcPts val="0"/>
              </a:spcBef>
              <a:spcAft>
                <a:spcPts val="0"/>
              </a:spcAft>
              <a:buNone/>
            </a:pPr>
            <a:r>
              <a:rPr lang="en-US" sz="7165">
                <a:solidFill>
                  <a:srgbClr val="F6A429"/>
                </a:solidFill>
                <a:latin typeface="Montserrat ExtraBold"/>
                <a:ea typeface="Montserrat ExtraBold"/>
                <a:cs typeface="Montserrat ExtraBold"/>
                <a:sym typeface="Montserrat ExtraBold"/>
              </a:rPr>
              <a:t>Machine Learning</a:t>
            </a:r>
            <a:endParaRPr sz="100"/>
          </a:p>
        </p:txBody>
      </p:sp>
      <p:sp>
        <p:nvSpPr>
          <p:cNvPr id="88" name="Google Shape;88;p1"/>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alpha val="84705"/>
            </a:srgbClr>
          </a:solidFill>
          <a:ln>
            <a:noFill/>
          </a:ln>
        </p:spPr>
      </p:sp>
      <p:sp>
        <p:nvSpPr>
          <p:cNvPr id="89" name="Google Shape;89;p1"/>
          <p:cNvSpPr txBox="1"/>
          <p:nvPr/>
        </p:nvSpPr>
        <p:spPr>
          <a:xfrm>
            <a:off x="3256801" y="7642300"/>
            <a:ext cx="14578200" cy="3540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2299">
                <a:solidFill>
                  <a:srgbClr val="FFFFFF"/>
                </a:solidFill>
                <a:latin typeface="Open Sans"/>
                <a:ea typeface="Open Sans"/>
                <a:cs typeface="Open Sans"/>
                <a:sym typeface="Open Sans"/>
              </a:rPr>
              <a:t> Pertemuan 16</a:t>
            </a:r>
            <a:endParaRPr sz="1900"/>
          </a:p>
        </p:txBody>
      </p:sp>
      <p:pic>
        <p:nvPicPr>
          <p:cNvPr id="90" name="Google Shape;90;p1"/>
          <p:cNvPicPr preferRelativeResize="0"/>
          <p:nvPr/>
        </p:nvPicPr>
        <p:blipFill rotWithShape="1">
          <a:blip r:embed="rId4">
            <a:alphaModFix/>
          </a:blip>
          <a:srcRect b="0" l="0" r="0" t="0"/>
          <a:stretch/>
        </p:blipFill>
        <p:spPr>
          <a:xfrm>
            <a:off x="15058465" y="784656"/>
            <a:ext cx="239123" cy="244044"/>
          </a:xfrm>
          <a:prstGeom prst="rect">
            <a:avLst/>
          </a:prstGeom>
          <a:noFill/>
          <a:ln>
            <a:noFill/>
          </a:ln>
        </p:spPr>
      </p:pic>
      <p:pic>
        <p:nvPicPr>
          <p:cNvPr id="91" name="Google Shape;91;p1"/>
          <p:cNvPicPr preferRelativeResize="0"/>
          <p:nvPr/>
        </p:nvPicPr>
        <p:blipFill>
          <a:blip r:embed="rId5">
            <a:alphaModFix/>
          </a:blip>
          <a:stretch>
            <a:fillRect/>
          </a:stretch>
        </p:blipFill>
        <p:spPr>
          <a:xfrm>
            <a:off x="0" y="-12325"/>
            <a:ext cx="2954826" cy="29794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2"/>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solidFill>
          <a:ln>
            <a:noFill/>
          </a:ln>
        </p:spPr>
      </p:sp>
      <p:pic>
        <p:nvPicPr>
          <p:cNvPr id="97" name="Google Shape;97;p12"/>
          <p:cNvPicPr preferRelativeResize="0"/>
          <p:nvPr/>
        </p:nvPicPr>
        <p:blipFill rotWithShape="1">
          <a:blip r:embed="rId3">
            <a:alphaModFix/>
          </a:blip>
          <a:srcRect b="0" l="0" r="0" t="0"/>
          <a:stretch/>
        </p:blipFill>
        <p:spPr>
          <a:xfrm>
            <a:off x="1028700" y="784656"/>
            <a:ext cx="239123" cy="244044"/>
          </a:xfrm>
          <a:prstGeom prst="rect">
            <a:avLst/>
          </a:prstGeom>
          <a:noFill/>
          <a:ln>
            <a:noFill/>
          </a:ln>
        </p:spPr>
      </p:pic>
      <p:sp>
        <p:nvSpPr>
          <p:cNvPr id="98" name="Google Shape;98;p12"/>
          <p:cNvSpPr txBox="1"/>
          <p:nvPr/>
        </p:nvSpPr>
        <p:spPr>
          <a:xfrm>
            <a:off x="1512751" y="7159625"/>
            <a:ext cx="44373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rgbClr val="202B3D"/>
                </a:solidFill>
                <a:latin typeface="Open Sans"/>
                <a:ea typeface="Open Sans"/>
                <a:cs typeface="Open Sans"/>
                <a:sym typeface="Open Sans"/>
              </a:rPr>
              <a:t>Muhammad Al Husein</a:t>
            </a:r>
            <a:endParaRPr/>
          </a:p>
        </p:txBody>
      </p:sp>
      <p:sp>
        <p:nvSpPr>
          <p:cNvPr id="99" name="Google Shape;99;p12"/>
          <p:cNvSpPr txBox="1"/>
          <p:nvPr/>
        </p:nvSpPr>
        <p:spPr>
          <a:xfrm>
            <a:off x="2074323" y="7814369"/>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a:solidFill>
                  <a:srgbClr val="202B3D"/>
                </a:solidFill>
                <a:latin typeface="Open Sans Light"/>
                <a:ea typeface="Open Sans Light"/>
                <a:cs typeface="Open Sans Light"/>
                <a:sym typeface="Open Sans Light"/>
              </a:rPr>
              <a:t>2041720040 / 16</a:t>
            </a:r>
            <a:endParaRPr/>
          </a:p>
        </p:txBody>
      </p:sp>
      <p:sp>
        <p:nvSpPr>
          <p:cNvPr id="100" name="Google Shape;100;p12"/>
          <p:cNvSpPr txBox="1"/>
          <p:nvPr/>
        </p:nvSpPr>
        <p:spPr>
          <a:xfrm>
            <a:off x="6577200" y="7159625"/>
            <a:ext cx="51336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rgbClr val="202B3D"/>
                </a:solidFill>
                <a:latin typeface="Open Sans"/>
                <a:ea typeface="Open Sans"/>
                <a:cs typeface="Open Sans"/>
                <a:sym typeface="Open Sans"/>
              </a:rPr>
              <a:t>Rizka Musyarofatul Hidayah</a:t>
            </a:r>
            <a:endParaRPr/>
          </a:p>
        </p:txBody>
      </p:sp>
      <p:sp>
        <p:nvSpPr>
          <p:cNvPr id="101" name="Google Shape;101;p12"/>
          <p:cNvSpPr txBox="1"/>
          <p:nvPr/>
        </p:nvSpPr>
        <p:spPr>
          <a:xfrm>
            <a:off x="7487984" y="7800907"/>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a:solidFill>
                  <a:srgbClr val="202B3D"/>
                </a:solidFill>
                <a:latin typeface="Open Sans Light"/>
                <a:ea typeface="Open Sans Light"/>
                <a:cs typeface="Open Sans Light"/>
                <a:sym typeface="Open Sans Light"/>
              </a:rPr>
              <a:t>2041720095 / 20</a:t>
            </a:r>
            <a:endParaRPr/>
          </a:p>
        </p:txBody>
      </p:sp>
      <p:sp>
        <p:nvSpPr>
          <p:cNvPr id="102" name="Google Shape;102;p12"/>
          <p:cNvSpPr txBox="1"/>
          <p:nvPr/>
        </p:nvSpPr>
        <p:spPr>
          <a:xfrm>
            <a:off x="13138514" y="7218091"/>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399">
                <a:solidFill>
                  <a:srgbClr val="202B3D"/>
                </a:solidFill>
                <a:latin typeface="Open Sans"/>
                <a:ea typeface="Open Sans"/>
                <a:cs typeface="Open Sans"/>
                <a:sym typeface="Open Sans"/>
              </a:rPr>
              <a:t>Sendy Joan Kevin</a:t>
            </a:r>
            <a:endParaRPr/>
          </a:p>
        </p:txBody>
      </p:sp>
      <p:sp>
        <p:nvSpPr>
          <p:cNvPr id="103" name="Google Shape;103;p12"/>
          <p:cNvSpPr txBox="1"/>
          <p:nvPr/>
        </p:nvSpPr>
        <p:spPr>
          <a:xfrm>
            <a:off x="13138514" y="7800894"/>
            <a:ext cx="3188700" cy="369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a:solidFill>
                  <a:srgbClr val="202B3D"/>
                </a:solidFill>
                <a:latin typeface="Open Sans Light"/>
                <a:ea typeface="Open Sans Light"/>
                <a:cs typeface="Open Sans Light"/>
                <a:sym typeface="Open Sans Light"/>
              </a:rPr>
              <a:t>2041720121 / 23</a:t>
            </a:r>
            <a:endParaRPr/>
          </a:p>
        </p:txBody>
      </p:sp>
      <p:sp>
        <p:nvSpPr>
          <p:cNvPr id="104" name="Google Shape;104;p12"/>
          <p:cNvSpPr txBox="1"/>
          <p:nvPr/>
        </p:nvSpPr>
        <p:spPr>
          <a:xfrm>
            <a:off x="3255298" y="1346146"/>
            <a:ext cx="11777400" cy="846600"/>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lang="en-US" sz="5500">
                <a:highlight>
                  <a:srgbClr val="FFD966"/>
                </a:highlight>
                <a:latin typeface="Montserrat ExtraBold"/>
                <a:ea typeface="Montserrat ExtraBold"/>
                <a:cs typeface="Montserrat ExtraBold"/>
                <a:sym typeface="Montserrat ExtraBold"/>
              </a:rPr>
              <a:t>Anggota Kelompok </a:t>
            </a:r>
            <a:endParaRPr>
              <a:highlight>
                <a:srgbClr val="FFD966"/>
              </a:highlight>
            </a:endParaRPr>
          </a:p>
        </p:txBody>
      </p:sp>
      <p:pic>
        <p:nvPicPr>
          <p:cNvPr id="105" name="Google Shape;105;p12"/>
          <p:cNvPicPr preferRelativeResize="0"/>
          <p:nvPr/>
        </p:nvPicPr>
        <p:blipFill>
          <a:blip r:embed="rId4">
            <a:alphaModFix/>
          </a:blip>
          <a:stretch>
            <a:fillRect/>
          </a:stretch>
        </p:blipFill>
        <p:spPr>
          <a:xfrm>
            <a:off x="2199775" y="2759385"/>
            <a:ext cx="3063241" cy="4114801"/>
          </a:xfrm>
          <a:prstGeom prst="rect">
            <a:avLst/>
          </a:prstGeom>
          <a:noFill/>
          <a:ln>
            <a:noFill/>
          </a:ln>
        </p:spPr>
      </p:pic>
      <p:pic>
        <p:nvPicPr>
          <p:cNvPr id="106" name="Google Shape;106;p12"/>
          <p:cNvPicPr preferRelativeResize="0"/>
          <p:nvPr/>
        </p:nvPicPr>
        <p:blipFill>
          <a:blip r:embed="rId5">
            <a:alphaModFix/>
          </a:blip>
          <a:stretch>
            <a:fillRect/>
          </a:stretch>
        </p:blipFill>
        <p:spPr>
          <a:xfrm>
            <a:off x="7612373" y="2772838"/>
            <a:ext cx="3063240" cy="4114800"/>
          </a:xfrm>
          <a:prstGeom prst="rect">
            <a:avLst/>
          </a:prstGeom>
          <a:noFill/>
          <a:ln>
            <a:noFill/>
          </a:ln>
        </p:spPr>
      </p:pic>
      <p:pic>
        <p:nvPicPr>
          <p:cNvPr id="107" name="Google Shape;107;p12"/>
          <p:cNvPicPr preferRelativeResize="0"/>
          <p:nvPr/>
        </p:nvPicPr>
        <p:blipFill rotWithShape="1">
          <a:blip r:embed="rId6">
            <a:alphaModFix/>
          </a:blip>
          <a:srcRect b="11311" l="4984" r="5999" t="2407"/>
          <a:stretch/>
        </p:blipFill>
        <p:spPr>
          <a:xfrm>
            <a:off x="13323688" y="2772850"/>
            <a:ext cx="2818385" cy="423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solidFill>
          <a:ln>
            <a:noFill/>
          </a:ln>
        </p:spPr>
      </p:sp>
      <p:pic>
        <p:nvPicPr>
          <p:cNvPr id="113" name="Google Shape;113;p7"/>
          <p:cNvPicPr preferRelativeResize="0"/>
          <p:nvPr/>
        </p:nvPicPr>
        <p:blipFill rotWithShape="1">
          <a:blip r:embed="rId3">
            <a:alphaModFix/>
          </a:blip>
          <a:srcRect b="27318" l="0" r="0" t="27318"/>
          <a:stretch/>
        </p:blipFill>
        <p:spPr>
          <a:xfrm>
            <a:off x="0" y="0"/>
            <a:ext cx="18288000" cy="5143500"/>
          </a:xfrm>
          <a:prstGeom prst="rect">
            <a:avLst/>
          </a:prstGeom>
          <a:noFill/>
          <a:ln>
            <a:noFill/>
          </a:ln>
        </p:spPr>
      </p:pic>
      <p:sp>
        <p:nvSpPr>
          <p:cNvPr id="114" name="Google Shape;114;p7"/>
          <p:cNvSpPr/>
          <p:nvPr/>
        </p:nvSpPr>
        <p:spPr>
          <a:xfrm>
            <a:off x="1708978" y="4327110"/>
            <a:ext cx="1612452" cy="1612452"/>
          </a:xfrm>
          <a:custGeom>
            <a:rect b="b" l="l" r="r" t="t"/>
            <a:pathLst>
              <a:path extrusionOk="0" h="1913890" w="1913890">
                <a:moveTo>
                  <a:pt x="0" y="0"/>
                </a:moveTo>
                <a:lnTo>
                  <a:pt x="1913890" y="0"/>
                </a:lnTo>
                <a:lnTo>
                  <a:pt x="1913890" y="1913890"/>
                </a:lnTo>
                <a:lnTo>
                  <a:pt x="0" y="1913890"/>
                </a:lnTo>
                <a:close/>
              </a:path>
            </a:pathLst>
          </a:custGeom>
          <a:solidFill>
            <a:srgbClr val="FFFFFF"/>
          </a:solidFill>
          <a:ln>
            <a:noFill/>
          </a:ln>
        </p:spPr>
      </p:sp>
      <p:sp>
        <p:nvSpPr>
          <p:cNvPr id="115" name="Google Shape;115;p7"/>
          <p:cNvSpPr/>
          <p:nvPr/>
        </p:nvSpPr>
        <p:spPr>
          <a:xfrm>
            <a:off x="1804665" y="4404348"/>
            <a:ext cx="1421063" cy="1421063"/>
          </a:xfrm>
          <a:custGeom>
            <a:rect b="b" l="l" r="r" t="t"/>
            <a:pathLst>
              <a:path extrusionOk="0" h="1913890" w="1913890">
                <a:moveTo>
                  <a:pt x="0" y="0"/>
                </a:moveTo>
                <a:lnTo>
                  <a:pt x="1913890" y="0"/>
                </a:lnTo>
                <a:lnTo>
                  <a:pt x="1913890" y="1913890"/>
                </a:lnTo>
                <a:lnTo>
                  <a:pt x="0" y="1913890"/>
                </a:lnTo>
                <a:close/>
              </a:path>
            </a:pathLst>
          </a:custGeom>
          <a:solidFill>
            <a:srgbClr val="F6A429"/>
          </a:solidFill>
          <a:ln>
            <a:noFill/>
          </a:ln>
        </p:spPr>
      </p:sp>
      <p:sp>
        <p:nvSpPr>
          <p:cNvPr id="116" name="Google Shape;116;p7"/>
          <p:cNvSpPr txBox="1"/>
          <p:nvPr/>
        </p:nvSpPr>
        <p:spPr>
          <a:xfrm>
            <a:off x="1804640" y="4845637"/>
            <a:ext cx="1421100" cy="5385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499" u="none" cap="none" strike="noStrike">
                <a:solidFill>
                  <a:srgbClr val="FFFFFF"/>
                </a:solidFill>
                <a:latin typeface="Open Sans"/>
                <a:ea typeface="Open Sans"/>
                <a:cs typeface="Open Sans"/>
                <a:sym typeface="Open Sans"/>
              </a:rPr>
              <a:t>01</a:t>
            </a:r>
            <a:endParaRPr/>
          </a:p>
        </p:txBody>
      </p:sp>
      <p:sp>
        <p:nvSpPr>
          <p:cNvPr id="117" name="Google Shape;117;p7"/>
          <p:cNvSpPr/>
          <p:nvPr/>
        </p:nvSpPr>
        <p:spPr>
          <a:xfrm>
            <a:off x="6639898" y="4337285"/>
            <a:ext cx="1612452" cy="1612452"/>
          </a:xfrm>
          <a:custGeom>
            <a:rect b="b" l="l" r="r" t="t"/>
            <a:pathLst>
              <a:path extrusionOk="0" h="1913890" w="1913890">
                <a:moveTo>
                  <a:pt x="0" y="0"/>
                </a:moveTo>
                <a:lnTo>
                  <a:pt x="1913890" y="0"/>
                </a:lnTo>
                <a:lnTo>
                  <a:pt x="1913890" y="1913890"/>
                </a:lnTo>
                <a:lnTo>
                  <a:pt x="0" y="1913890"/>
                </a:lnTo>
                <a:close/>
              </a:path>
            </a:pathLst>
          </a:custGeom>
          <a:solidFill>
            <a:srgbClr val="FFFFFF"/>
          </a:solidFill>
          <a:ln>
            <a:noFill/>
          </a:ln>
        </p:spPr>
      </p:sp>
      <p:sp>
        <p:nvSpPr>
          <p:cNvPr id="118" name="Google Shape;118;p7"/>
          <p:cNvSpPr/>
          <p:nvPr/>
        </p:nvSpPr>
        <p:spPr>
          <a:xfrm>
            <a:off x="6735598" y="4432973"/>
            <a:ext cx="1421063" cy="1421063"/>
          </a:xfrm>
          <a:custGeom>
            <a:rect b="b" l="l" r="r" t="t"/>
            <a:pathLst>
              <a:path extrusionOk="0" h="1913890" w="1913890">
                <a:moveTo>
                  <a:pt x="0" y="0"/>
                </a:moveTo>
                <a:lnTo>
                  <a:pt x="1913890" y="0"/>
                </a:lnTo>
                <a:lnTo>
                  <a:pt x="1913890" y="1913890"/>
                </a:lnTo>
                <a:lnTo>
                  <a:pt x="0" y="1913890"/>
                </a:lnTo>
                <a:close/>
              </a:path>
            </a:pathLst>
          </a:custGeom>
          <a:solidFill>
            <a:srgbClr val="20252F"/>
          </a:solidFill>
          <a:ln>
            <a:noFill/>
          </a:ln>
        </p:spPr>
      </p:sp>
      <p:sp>
        <p:nvSpPr>
          <p:cNvPr id="119" name="Google Shape;119;p7"/>
          <p:cNvSpPr txBox="1"/>
          <p:nvPr/>
        </p:nvSpPr>
        <p:spPr>
          <a:xfrm>
            <a:off x="6735573" y="4874262"/>
            <a:ext cx="1421100" cy="5385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499" u="none" cap="none" strike="noStrike">
                <a:solidFill>
                  <a:srgbClr val="FFFFFF"/>
                </a:solidFill>
                <a:latin typeface="Open Sans"/>
                <a:ea typeface="Open Sans"/>
                <a:cs typeface="Open Sans"/>
                <a:sym typeface="Open Sans"/>
              </a:rPr>
              <a:t>02</a:t>
            </a:r>
            <a:endParaRPr/>
          </a:p>
        </p:txBody>
      </p:sp>
      <p:sp>
        <p:nvSpPr>
          <p:cNvPr id="120" name="Google Shape;120;p7"/>
          <p:cNvSpPr/>
          <p:nvPr/>
        </p:nvSpPr>
        <p:spPr>
          <a:xfrm>
            <a:off x="10829030" y="4370560"/>
            <a:ext cx="1612452" cy="1612452"/>
          </a:xfrm>
          <a:custGeom>
            <a:rect b="b" l="l" r="r" t="t"/>
            <a:pathLst>
              <a:path extrusionOk="0" h="1913890" w="1913890">
                <a:moveTo>
                  <a:pt x="0" y="0"/>
                </a:moveTo>
                <a:lnTo>
                  <a:pt x="1913890" y="0"/>
                </a:lnTo>
                <a:lnTo>
                  <a:pt x="1913890" y="1913890"/>
                </a:lnTo>
                <a:lnTo>
                  <a:pt x="0" y="1913890"/>
                </a:lnTo>
                <a:close/>
              </a:path>
            </a:pathLst>
          </a:custGeom>
          <a:solidFill>
            <a:srgbClr val="FFFFFF"/>
          </a:solidFill>
          <a:ln>
            <a:noFill/>
          </a:ln>
        </p:spPr>
      </p:sp>
      <p:sp>
        <p:nvSpPr>
          <p:cNvPr id="121" name="Google Shape;121;p7"/>
          <p:cNvSpPr/>
          <p:nvPr/>
        </p:nvSpPr>
        <p:spPr>
          <a:xfrm>
            <a:off x="10924718" y="4466248"/>
            <a:ext cx="1421063" cy="1421063"/>
          </a:xfrm>
          <a:custGeom>
            <a:rect b="b" l="l" r="r" t="t"/>
            <a:pathLst>
              <a:path extrusionOk="0" h="1913890" w="1913890">
                <a:moveTo>
                  <a:pt x="0" y="0"/>
                </a:moveTo>
                <a:lnTo>
                  <a:pt x="1913890" y="0"/>
                </a:lnTo>
                <a:lnTo>
                  <a:pt x="1913890" y="1913890"/>
                </a:lnTo>
                <a:lnTo>
                  <a:pt x="0" y="1913890"/>
                </a:lnTo>
                <a:close/>
              </a:path>
            </a:pathLst>
          </a:custGeom>
          <a:solidFill>
            <a:srgbClr val="F6A429"/>
          </a:solidFill>
          <a:ln>
            <a:noFill/>
          </a:ln>
        </p:spPr>
      </p:sp>
      <p:sp>
        <p:nvSpPr>
          <p:cNvPr id="122" name="Google Shape;122;p7"/>
          <p:cNvSpPr txBox="1"/>
          <p:nvPr/>
        </p:nvSpPr>
        <p:spPr>
          <a:xfrm>
            <a:off x="10924705" y="4845625"/>
            <a:ext cx="1421100" cy="5385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499" u="none" cap="none" strike="noStrike">
                <a:solidFill>
                  <a:srgbClr val="FFFFFF"/>
                </a:solidFill>
                <a:latin typeface="Open Sans"/>
                <a:ea typeface="Open Sans"/>
                <a:cs typeface="Open Sans"/>
                <a:sym typeface="Open Sans"/>
              </a:rPr>
              <a:t>03</a:t>
            </a:r>
            <a:endParaRPr/>
          </a:p>
        </p:txBody>
      </p:sp>
      <p:sp>
        <p:nvSpPr>
          <p:cNvPr id="123" name="Google Shape;123;p7"/>
          <p:cNvSpPr txBox="1"/>
          <p:nvPr/>
        </p:nvSpPr>
        <p:spPr>
          <a:xfrm>
            <a:off x="1732830" y="7076725"/>
            <a:ext cx="4113600" cy="2154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t/>
            </a:r>
            <a:endParaRPr/>
          </a:p>
        </p:txBody>
      </p:sp>
      <p:sp>
        <p:nvSpPr>
          <p:cNvPr id="124" name="Google Shape;124;p7"/>
          <p:cNvSpPr txBox="1"/>
          <p:nvPr/>
        </p:nvSpPr>
        <p:spPr>
          <a:xfrm>
            <a:off x="458405" y="6214046"/>
            <a:ext cx="4113600" cy="1182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200">
                <a:solidFill>
                  <a:srgbClr val="F6A429"/>
                </a:solidFill>
                <a:latin typeface="Open Sans"/>
                <a:ea typeface="Open Sans"/>
                <a:cs typeface="Open Sans"/>
                <a:sym typeface="Open Sans"/>
              </a:rPr>
              <a:t>Rancang Data yang akan diambil</a:t>
            </a:r>
            <a:endParaRPr sz="3200"/>
          </a:p>
        </p:txBody>
      </p:sp>
      <p:sp>
        <p:nvSpPr>
          <p:cNvPr id="125" name="Google Shape;125;p7"/>
          <p:cNvSpPr txBox="1"/>
          <p:nvPr/>
        </p:nvSpPr>
        <p:spPr>
          <a:xfrm>
            <a:off x="7087150" y="7076725"/>
            <a:ext cx="4113600" cy="2154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t/>
            </a:r>
            <a:endParaRPr/>
          </a:p>
        </p:txBody>
      </p:sp>
      <p:sp>
        <p:nvSpPr>
          <p:cNvPr id="126" name="Google Shape;126;p7"/>
          <p:cNvSpPr txBox="1"/>
          <p:nvPr/>
        </p:nvSpPr>
        <p:spPr>
          <a:xfrm>
            <a:off x="5389325" y="6158846"/>
            <a:ext cx="4113600" cy="12927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499">
                <a:solidFill>
                  <a:srgbClr val="20252F"/>
                </a:solidFill>
                <a:latin typeface="Open Sans"/>
                <a:ea typeface="Open Sans"/>
                <a:cs typeface="Open Sans"/>
                <a:sym typeface="Open Sans"/>
              </a:rPr>
              <a:t>Metode yang akan Diselesaikan</a:t>
            </a:r>
            <a:endParaRPr/>
          </a:p>
        </p:txBody>
      </p:sp>
      <p:sp>
        <p:nvSpPr>
          <p:cNvPr id="127" name="Google Shape;127;p7"/>
          <p:cNvSpPr txBox="1"/>
          <p:nvPr/>
        </p:nvSpPr>
        <p:spPr>
          <a:xfrm>
            <a:off x="8606320" y="7451550"/>
            <a:ext cx="4113600" cy="2154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t/>
            </a:r>
            <a:endParaRPr/>
          </a:p>
        </p:txBody>
      </p:sp>
      <p:sp>
        <p:nvSpPr>
          <p:cNvPr id="128" name="Google Shape;128;p7"/>
          <p:cNvSpPr txBox="1"/>
          <p:nvPr/>
        </p:nvSpPr>
        <p:spPr>
          <a:xfrm>
            <a:off x="9784020" y="6214046"/>
            <a:ext cx="4113600" cy="1182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200">
                <a:solidFill>
                  <a:srgbClr val="F6A429"/>
                </a:solidFill>
                <a:latin typeface="Open Sans"/>
                <a:ea typeface="Open Sans"/>
                <a:cs typeface="Open Sans"/>
                <a:sym typeface="Open Sans"/>
              </a:rPr>
              <a:t>Alasan Metode Digunakan</a:t>
            </a:r>
            <a:endParaRPr sz="3200"/>
          </a:p>
        </p:txBody>
      </p:sp>
      <p:pic>
        <p:nvPicPr>
          <p:cNvPr id="129" name="Google Shape;129;p7"/>
          <p:cNvPicPr preferRelativeResize="0"/>
          <p:nvPr/>
        </p:nvPicPr>
        <p:blipFill>
          <a:blip r:embed="rId4">
            <a:alphaModFix/>
          </a:blip>
          <a:stretch>
            <a:fillRect/>
          </a:stretch>
        </p:blipFill>
        <p:spPr>
          <a:xfrm>
            <a:off x="15113825" y="4466250"/>
            <a:ext cx="1612450" cy="1592535"/>
          </a:xfrm>
          <a:prstGeom prst="rect">
            <a:avLst/>
          </a:prstGeom>
          <a:noFill/>
          <a:ln>
            <a:noFill/>
          </a:ln>
        </p:spPr>
      </p:pic>
      <p:sp>
        <p:nvSpPr>
          <p:cNvPr id="130" name="Google Shape;130;p7"/>
          <p:cNvSpPr txBox="1"/>
          <p:nvPr/>
        </p:nvSpPr>
        <p:spPr>
          <a:xfrm>
            <a:off x="14558912" y="4815125"/>
            <a:ext cx="2666400" cy="723300"/>
          </a:xfrm>
          <a:prstGeom prst="rect">
            <a:avLst/>
          </a:prstGeom>
          <a:noFill/>
          <a:ln>
            <a:noFill/>
          </a:ln>
        </p:spPr>
        <p:txBody>
          <a:bodyPr anchorCtr="0" anchor="t" bIns="91425" lIns="91425" spcFirstLastPara="1" rIns="91425" wrap="square" tIns="91425">
            <a:spAutoFit/>
          </a:bodyPr>
          <a:lstStyle/>
          <a:p>
            <a:pPr indent="0" lvl="0" marL="0" rtl="0" algn="ctr">
              <a:lnSpc>
                <a:spcPct val="140011"/>
              </a:lnSpc>
              <a:spcBef>
                <a:spcPts val="0"/>
              </a:spcBef>
              <a:spcAft>
                <a:spcPts val="0"/>
              </a:spcAft>
              <a:buNone/>
            </a:pPr>
            <a:r>
              <a:rPr b="1" lang="en-US" sz="3499">
                <a:solidFill>
                  <a:schemeClr val="lt1"/>
                </a:solidFill>
                <a:latin typeface="Open Sans"/>
                <a:ea typeface="Open Sans"/>
                <a:cs typeface="Open Sans"/>
                <a:sym typeface="Open Sans"/>
              </a:rPr>
              <a:t>04</a:t>
            </a:r>
            <a:endParaRPr>
              <a:solidFill>
                <a:schemeClr val="dk1"/>
              </a:solidFill>
            </a:endParaRPr>
          </a:p>
        </p:txBody>
      </p:sp>
      <p:sp>
        <p:nvSpPr>
          <p:cNvPr id="131" name="Google Shape;131;p7"/>
          <p:cNvSpPr txBox="1"/>
          <p:nvPr/>
        </p:nvSpPr>
        <p:spPr>
          <a:xfrm>
            <a:off x="14366425" y="6214050"/>
            <a:ext cx="3000000" cy="1366800"/>
          </a:xfrm>
          <a:prstGeom prst="rect">
            <a:avLst/>
          </a:prstGeom>
          <a:noFill/>
          <a:ln>
            <a:noFill/>
          </a:ln>
        </p:spPr>
        <p:txBody>
          <a:bodyPr anchorCtr="0" anchor="t" bIns="91425" lIns="91425" spcFirstLastPara="1" rIns="91425" wrap="square" tIns="91425">
            <a:spAutoFit/>
          </a:bodyPr>
          <a:lstStyle/>
          <a:p>
            <a:pPr indent="0" lvl="0" marL="0" rtl="0" algn="ctr">
              <a:lnSpc>
                <a:spcPct val="140011"/>
              </a:lnSpc>
              <a:spcBef>
                <a:spcPts val="0"/>
              </a:spcBef>
              <a:spcAft>
                <a:spcPts val="0"/>
              </a:spcAft>
              <a:buNone/>
            </a:pPr>
            <a:r>
              <a:rPr b="1" lang="en-US" sz="3200">
                <a:solidFill>
                  <a:srgbClr val="20252F"/>
                </a:solidFill>
                <a:latin typeface="Open Sans"/>
                <a:ea typeface="Open Sans"/>
                <a:cs typeface="Open Sans"/>
                <a:sym typeface="Open Sans"/>
              </a:rPr>
              <a:t>Akurasi yang Diharapkan</a:t>
            </a:r>
            <a:endParaRPr sz="3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solidFill>
          <a:ln>
            <a:noFill/>
          </a:ln>
        </p:spPr>
      </p:sp>
      <p:pic>
        <p:nvPicPr>
          <p:cNvPr id="137" name="Google Shape;137;p2"/>
          <p:cNvPicPr preferRelativeResize="0"/>
          <p:nvPr/>
        </p:nvPicPr>
        <p:blipFill rotWithShape="1">
          <a:blip r:embed="rId3">
            <a:alphaModFix/>
          </a:blip>
          <a:srcRect b="0" l="0" r="0" t="0"/>
          <a:stretch/>
        </p:blipFill>
        <p:spPr>
          <a:xfrm>
            <a:off x="1028700" y="784656"/>
            <a:ext cx="239123" cy="244044"/>
          </a:xfrm>
          <a:prstGeom prst="rect">
            <a:avLst/>
          </a:prstGeom>
          <a:noFill/>
          <a:ln>
            <a:noFill/>
          </a:ln>
        </p:spPr>
      </p:pic>
      <p:sp>
        <p:nvSpPr>
          <p:cNvPr id="138" name="Google Shape;138;p2"/>
          <p:cNvSpPr/>
          <p:nvPr/>
        </p:nvSpPr>
        <p:spPr>
          <a:xfrm>
            <a:off x="0" y="5143500"/>
            <a:ext cx="9144000" cy="5143500"/>
          </a:xfrm>
          <a:custGeom>
            <a:rect b="b" l="l" r="r" t="t"/>
            <a:pathLst>
              <a:path extrusionOk="0" h="2682356" w="4768634">
                <a:moveTo>
                  <a:pt x="0" y="0"/>
                </a:moveTo>
                <a:lnTo>
                  <a:pt x="4768634" y="0"/>
                </a:lnTo>
                <a:lnTo>
                  <a:pt x="4768634" y="2682356"/>
                </a:lnTo>
                <a:lnTo>
                  <a:pt x="0" y="2682356"/>
                </a:lnTo>
                <a:close/>
              </a:path>
            </a:pathLst>
          </a:custGeom>
          <a:solidFill>
            <a:srgbClr val="20252F"/>
          </a:solidFill>
          <a:ln>
            <a:noFill/>
          </a:ln>
        </p:spPr>
      </p:sp>
      <p:sp>
        <p:nvSpPr>
          <p:cNvPr id="139" name="Google Shape;139;p2"/>
          <p:cNvSpPr txBox="1"/>
          <p:nvPr/>
        </p:nvSpPr>
        <p:spPr>
          <a:xfrm>
            <a:off x="1450694" y="2195553"/>
            <a:ext cx="6705000" cy="2191800"/>
          </a:xfrm>
          <a:prstGeom prst="rect">
            <a:avLst/>
          </a:prstGeom>
          <a:noFill/>
          <a:ln>
            <a:noFill/>
          </a:ln>
        </p:spPr>
        <p:txBody>
          <a:bodyPr anchorCtr="0" anchor="t" bIns="0" lIns="0" spcFirstLastPara="1" rIns="0" wrap="square" tIns="0">
            <a:spAutoFit/>
          </a:bodyPr>
          <a:lstStyle/>
          <a:p>
            <a:pPr indent="-482600" lvl="0" marL="457200" marR="0" rtl="0" algn="l">
              <a:lnSpc>
                <a:spcPct val="128000"/>
              </a:lnSpc>
              <a:spcBef>
                <a:spcPts val="0"/>
              </a:spcBef>
              <a:spcAft>
                <a:spcPts val="0"/>
              </a:spcAft>
              <a:buSzPts val="4000"/>
              <a:buAutoNum type="arabicPeriod"/>
            </a:pPr>
            <a:r>
              <a:rPr lang="en-US" sz="4000">
                <a:latin typeface="Montserrat ExtraBold"/>
                <a:ea typeface="Montserrat ExtraBold"/>
                <a:cs typeface="Montserrat ExtraBold"/>
                <a:sym typeface="Montserrat ExtraBold"/>
              </a:rPr>
              <a:t>Rancang Data yang akan Diambil yakni </a:t>
            </a:r>
            <a:r>
              <a:rPr lang="en-US" sz="4000">
                <a:solidFill>
                  <a:srgbClr val="CC0000"/>
                </a:solidFill>
                <a:latin typeface="Montserrat ExtraBold"/>
                <a:ea typeface="Montserrat ExtraBold"/>
                <a:cs typeface="Montserrat ExtraBold"/>
                <a:sym typeface="Montserrat ExtraBold"/>
              </a:rPr>
              <a:t>Lung Cancer</a:t>
            </a:r>
            <a:endParaRPr sz="4000">
              <a:solidFill>
                <a:srgbClr val="CC0000"/>
              </a:solidFill>
            </a:endParaRPr>
          </a:p>
        </p:txBody>
      </p:sp>
      <p:sp>
        <p:nvSpPr>
          <p:cNvPr id="140" name="Google Shape;140;p2"/>
          <p:cNvSpPr txBox="1"/>
          <p:nvPr/>
        </p:nvSpPr>
        <p:spPr>
          <a:xfrm>
            <a:off x="1364694" y="5806208"/>
            <a:ext cx="6414600" cy="26586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a:solidFill>
                  <a:srgbClr val="FFFFFF"/>
                </a:solidFill>
                <a:latin typeface="Open Sans"/>
                <a:ea typeface="Open Sans"/>
                <a:cs typeface="Open Sans"/>
                <a:sym typeface="Open Sans"/>
              </a:rPr>
              <a:t>Dalam dataset yang digunakan terdapat beberapa variabel yakni Umur, Jenis Kelamin, tingkat polusi udara, tingkat konsumsi alkohol, tingkat alergi debu, tingkat bahaya pekerjaan, tingkat risiko genetik, tingkat penyakit paru kronis, tingkat diet, tingkat obesitas, frekuensi rokok, frekuensi rokok pasif, tingkat nyeri dada, tingkat batuk berdarah, tingkat kelelahan, tingkat penururnan berat badan, tingkat sesak nafas, tingkat bengek, tingkat kesulitan menelan, tingkat lengkung jari dsb.</a:t>
            </a:r>
            <a:endParaRPr/>
          </a:p>
        </p:txBody>
      </p:sp>
      <p:sp>
        <p:nvSpPr>
          <p:cNvPr id="141" name="Google Shape;141;p2"/>
          <p:cNvSpPr/>
          <p:nvPr/>
        </p:nvSpPr>
        <p:spPr>
          <a:xfrm>
            <a:off x="1450694" y="8694388"/>
            <a:ext cx="2219611" cy="766270"/>
          </a:xfrm>
          <a:custGeom>
            <a:rect b="b" l="l" r="r" t="t"/>
            <a:pathLst>
              <a:path extrusionOk="0" h="1647893" w="4773358">
                <a:moveTo>
                  <a:pt x="0" y="0"/>
                </a:moveTo>
                <a:lnTo>
                  <a:pt x="4773358" y="0"/>
                </a:lnTo>
                <a:lnTo>
                  <a:pt x="4773358" y="1647893"/>
                </a:lnTo>
                <a:lnTo>
                  <a:pt x="0" y="1647893"/>
                </a:lnTo>
                <a:close/>
              </a:path>
            </a:pathLst>
          </a:custGeom>
          <a:solidFill>
            <a:srgbClr val="F6A429"/>
          </a:solidFill>
          <a:ln>
            <a:noFill/>
          </a:ln>
        </p:spPr>
      </p:sp>
      <p:sp>
        <p:nvSpPr>
          <p:cNvPr id="142" name="Google Shape;142;p2"/>
          <p:cNvSpPr txBox="1"/>
          <p:nvPr/>
        </p:nvSpPr>
        <p:spPr>
          <a:xfrm>
            <a:off x="1450694" y="8990503"/>
            <a:ext cx="2216100" cy="2799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b="1" i="0" lang="en-US" sz="1818" u="none" cap="none" strike="noStrike">
                <a:solidFill>
                  <a:srgbClr val="FFFFFF"/>
                </a:solidFill>
                <a:latin typeface="Open Sans"/>
                <a:ea typeface="Open Sans"/>
                <a:cs typeface="Open Sans"/>
                <a:sym typeface="Open Sans"/>
              </a:rPr>
              <a:t>LEARN MORE</a:t>
            </a:r>
            <a:endParaRPr/>
          </a:p>
        </p:txBody>
      </p:sp>
      <p:pic>
        <p:nvPicPr>
          <p:cNvPr id="143" name="Google Shape;143;p2"/>
          <p:cNvPicPr preferRelativeResize="0"/>
          <p:nvPr/>
        </p:nvPicPr>
        <p:blipFill>
          <a:blip r:embed="rId4">
            <a:alphaModFix/>
          </a:blip>
          <a:stretch>
            <a:fillRect/>
          </a:stretch>
        </p:blipFill>
        <p:spPr>
          <a:xfrm>
            <a:off x="9679613" y="547688"/>
            <a:ext cx="7620000" cy="919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solidFill>
          <a:ln>
            <a:noFill/>
          </a:ln>
        </p:spPr>
      </p:sp>
      <p:pic>
        <p:nvPicPr>
          <p:cNvPr id="149" name="Google Shape;149;p3"/>
          <p:cNvPicPr preferRelativeResize="0"/>
          <p:nvPr/>
        </p:nvPicPr>
        <p:blipFill rotWithShape="1">
          <a:blip r:embed="rId3">
            <a:alphaModFix/>
          </a:blip>
          <a:srcRect b="0" l="0" r="0" t="0"/>
          <a:stretch/>
        </p:blipFill>
        <p:spPr>
          <a:xfrm>
            <a:off x="1028700" y="784656"/>
            <a:ext cx="239123" cy="244044"/>
          </a:xfrm>
          <a:prstGeom prst="rect">
            <a:avLst/>
          </a:prstGeom>
          <a:noFill/>
          <a:ln>
            <a:noFill/>
          </a:ln>
        </p:spPr>
      </p:pic>
      <p:sp>
        <p:nvSpPr>
          <p:cNvPr id="150" name="Google Shape;150;p3"/>
          <p:cNvSpPr txBox="1"/>
          <p:nvPr/>
        </p:nvSpPr>
        <p:spPr>
          <a:xfrm>
            <a:off x="1450694" y="756081"/>
            <a:ext cx="2354754" cy="2571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171616"/>
                </a:solidFill>
                <a:latin typeface="Open Sans"/>
                <a:ea typeface="Open Sans"/>
                <a:cs typeface="Open Sans"/>
                <a:sym typeface="Open Sans"/>
              </a:rPr>
              <a:t>Arowwai Industries</a:t>
            </a:r>
            <a:endParaRPr/>
          </a:p>
        </p:txBody>
      </p:sp>
      <p:sp>
        <p:nvSpPr>
          <p:cNvPr id="151" name="Google Shape;151;p3"/>
          <p:cNvSpPr/>
          <p:nvPr/>
        </p:nvSpPr>
        <p:spPr>
          <a:xfrm>
            <a:off x="0" y="3223260"/>
            <a:ext cx="4968240" cy="7063738"/>
          </a:xfrm>
          <a:custGeom>
            <a:rect b="b" l="l" r="r" t="t"/>
            <a:pathLst>
              <a:path extrusionOk="0" h="3683769" w="2590958">
                <a:moveTo>
                  <a:pt x="0" y="0"/>
                </a:moveTo>
                <a:lnTo>
                  <a:pt x="2590958" y="0"/>
                </a:lnTo>
                <a:lnTo>
                  <a:pt x="2590958" y="3683769"/>
                </a:lnTo>
                <a:lnTo>
                  <a:pt x="0" y="3683769"/>
                </a:lnTo>
                <a:close/>
              </a:path>
            </a:pathLst>
          </a:custGeom>
          <a:solidFill>
            <a:srgbClr val="20252F"/>
          </a:solidFill>
          <a:ln>
            <a:noFill/>
          </a:ln>
        </p:spPr>
      </p:sp>
      <p:pic>
        <p:nvPicPr>
          <p:cNvPr id="152" name="Google Shape;152;p3"/>
          <p:cNvPicPr preferRelativeResize="0"/>
          <p:nvPr/>
        </p:nvPicPr>
        <p:blipFill rotWithShape="1">
          <a:blip r:embed="rId4">
            <a:alphaModFix/>
          </a:blip>
          <a:srcRect b="14242" l="0" r="0" t="14242"/>
          <a:stretch/>
        </p:blipFill>
        <p:spPr>
          <a:xfrm>
            <a:off x="1450694" y="1889760"/>
            <a:ext cx="6644640" cy="2667000"/>
          </a:xfrm>
          <a:prstGeom prst="rect">
            <a:avLst/>
          </a:prstGeom>
          <a:noFill/>
          <a:ln>
            <a:noFill/>
          </a:ln>
        </p:spPr>
      </p:pic>
      <p:pic>
        <p:nvPicPr>
          <p:cNvPr id="153" name="Google Shape;153;p3"/>
          <p:cNvPicPr preferRelativeResize="0"/>
          <p:nvPr/>
        </p:nvPicPr>
        <p:blipFill rotWithShape="1">
          <a:blip r:embed="rId5">
            <a:alphaModFix/>
          </a:blip>
          <a:srcRect b="0" l="10114" r="10114" t="0"/>
          <a:stretch/>
        </p:blipFill>
        <p:spPr>
          <a:xfrm>
            <a:off x="1450694" y="4731988"/>
            <a:ext cx="6644640" cy="5555012"/>
          </a:xfrm>
          <a:prstGeom prst="rect">
            <a:avLst/>
          </a:prstGeom>
          <a:noFill/>
          <a:ln>
            <a:noFill/>
          </a:ln>
        </p:spPr>
      </p:pic>
      <p:sp>
        <p:nvSpPr>
          <p:cNvPr id="154" name="Google Shape;154;p3"/>
          <p:cNvSpPr txBox="1"/>
          <p:nvPr/>
        </p:nvSpPr>
        <p:spPr>
          <a:xfrm>
            <a:off x="8993826" y="1744375"/>
            <a:ext cx="9995700" cy="615600"/>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4000">
                <a:latin typeface="Montserrat ExtraBold"/>
                <a:ea typeface="Montserrat ExtraBold"/>
                <a:cs typeface="Montserrat ExtraBold"/>
                <a:sym typeface="Montserrat ExtraBold"/>
              </a:rPr>
              <a:t>2. Metode yang akan digunakan</a:t>
            </a:r>
            <a:endParaRPr sz="4000"/>
          </a:p>
        </p:txBody>
      </p:sp>
      <p:sp>
        <p:nvSpPr>
          <p:cNvPr id="155" name="Google Shape;155;p3"/>
          <p:cNvSpPr txBox="1"/>
          <p:nvPr/>
        </p:nvSpPr>
        <p:spPr>
          <a:xfrm>
            <a:off x="9585498" y="3057638"/>
            <a:ext cx="7100700" cy="36924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a:solidFill>
                  <a:srgbClr val="171616"/>
                </a:solidFill>
                <a:latin typeface="Open Sans"/>
                <a:ea typeface="Open Sans"/>
                <a:cs typeface="Open Sans"/>
                <a:sym typeface="Open Sans"/>
              </a:rPr>
              <a:t>K-Means clustering adalah algoritma unsupervised learning yang dipakai untuk mengelompokkan dataset yang belum dilabel ke dalam kluster yang berbeda. Simbol K pada K-means clustering menandakan jumlah kluster yang digunakan.  Kluster mengacu pada kumpulan titik data yang dikumpulkan bersama karena kesamaan tertentu. Jika K = 2, maka akan ada 2 kluster, dan jika K = 3 maka terdapat 3 kluster, begitu seterusnya.</a:t>
            </a:r>
            <a:endParaRPr sz="1599">
              <a:solidFill>
                <a:srgbClr val="171616"/>
              </a:solidFill>
              <a:latin typeface="Open Sans"/>
              <a:ea typeface="Open Sans"/>
              <a:cs typeface="Open Sans"/>
              <a:sym typeface="Open Sans"/>
            </a:endParaRPr>
          </a:p>
          <a:p>
            <a:pPr indent="0" lvl="0" marL="0" marR="0" rtl="0" algn="l">
              <a:lnSpc>
                <a:spcPct val="140025"/>
              </a:lnSpc>
              <a:spcBef>
                <a:spcPts val="0"/>
              </a:spcBef>
              <a:spcAft>
                <a:spcPts val="0"/>
              </a:spcAft>
              <a:buSzPts val="1100"/>
              <a:buNone/>
            </a:pPr>
            <a:r>
              <a:rPr lang="en-US" sz="1599">
                <a:solidFill>
                  <a:srgbClr val="171616"/>
                </a:solidFill>
                <a:latin typeface="Open Sans"/>
                <a:ea typeface="Open Sans"/>
                <a:cs typeface="Open Sans"/>
                <a:sym typeface="Open Sans"/>
              </a:rPr>
              <a:t>Dengan demikian K-means clustering dapat didefinisikan sebagai algoritma iteratif yang membagi kumpulan data (dataset) yang tidak berlabel menjadi k kluster yang berbeda sedemikian rupa sehingga setiap kumpulan data hanya dimiliki oleh satu kelompok yang memiliki properti serupa.</a:t>
            </a:r>
            <a:endParaRPr sz="1599">
              <a:solidFill>
                <a:srgbClr val="171616"/>
              </a:solidFill>
              <a:latin typeface="Open Sans"/>
              <a:ea typeface="Open Sans"/>
              <a:cs typeface="Open Sans"/>
              <a:sym typeface="Open Sans"/>
            </a:endParaRPr>
          </a:p>
        </p:txBody>
      </p:sp>
      <p:sp>
        <p:nvSpPr>
          <p:cNvPr id="156" name="Google Shape;156;p3"/>
          <p:cNvSpPr txBox="1"/>
          <p:nvPr/>
        </p:nvSpPr>
        <p:spPr>
          <a:xfrm>
            <a:off x="9585510" y="2626323"/>
            <a:ext cx="7100700" cy="3078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1999" u="none" cap="none" strike="noStrike">
                <a:solidFill>
                  <a:srgbClr val="F6A429"/>
                </a:solidFill>
                <a:latin typeface="Open Sans"/>
                <a:ea typeface="Open Sans"/>
                <a:cs typeface="Open Sans"/>
                <a:sym typeface="Open Sans"/>
              </a:rPr>
              <a:t>01. </a:t>
            </a:r>
            <a:r>
              <a:rPr b="1" lang="en-US" sz="1999">
                <a:solidFill>
                  <a:srgbClr val="F6A429"/>
                </a:solidFill>
                <a:latin typeface="Open Sans"/>
                <a:ea typeface="Open Sans"/>
                <a:cs typeface="Open Sans"/>
                <a:sym typeface="Open Sans"/>
              </a:rPr>
              <a:t>K-Means</a:t>
            </a:r>
            <a:endParaRPr/>
          </a:p>
        </p:txBody>
      </p:sp>
      <p:sp>
        <p:nvSpPr>
          <p:cNvPr id="157" name="Google Shape;157;p3"/>
          <p:cNvSpPr txBox="1"/>
          <p:nvPr/>
        </p:nvSpPr>
        <p:spPr>
          <a:xfrm>
            <a:off x="9585485" y="7599247"/>
            <a:ext cx="7100700" cy="9354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a:solidFill>
                  <a:srgbClr val="171616"/>
                </a:solidFill>
                <a:latin typeface="Open Sans"/>
                <a:ea typeface="Open Sans"/>
                <a:cs typeface="Open Sans"/>
                <a:sym typeface="Open Sans"/>
              </a:rPr>
              <a:t>Algoritma KNN atau K-Nearest Neighbor adalah salah satu algoritma yang banyak digunakan di dunia machine learning untuk kasus klasifikasi. Disini saya akan membahas tentang cara kerja algoritma KNN.</a:t>
            </a:r>
            <a:endParaRPr/>
          </a:p>
        </p:txBody>
      </p:sp>
      <p:sp>
        <p:nvSpPr>
          <p:cNvPr id="158" name="Google Shape;158;p3"/>
          <p:cNvSpPr txBox="1"/>
          <p:nvPr/>
        </p:nvSpPr>
        <p:spPr>
          <a:xfrm>
            <a:off x="9585485" y="7094708"/>
            <a:ext cx="7100700" cy="3078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1999" u="none" cap="none" strike="noStrike">
                <a:solidFill>
                  <a:srgbClr val="F6A429"/>
                </a:solidFill>
                <a:latin typeface="Open Sans"/>
                <a:ea typeface="Open Sans"/>
                <a:cs typeface="Open Sans"/>
                <a:sym typeface="Open Sans"/>
              </a:rPr>
              <a:t>02. </a:t>
            </a:r>
            <a:r>
              <a:rPr b="1" lang="en-US" sz="1999">
                <a:solidFill>
                  <a:srgbClr val="F6A429"/>
                </a:solidFill>
                <a:latin typeface="Open Sans"/>
                <a:ea typeface="Open Sans"/>
                <a:cs typeface="Open Sans"/>
                <a:sym typeface="Open Sans"/>
              </a:rPr>
              <a:t>K-NN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solidFill>
          <a:ln>
            <a:noFill/>
          </a:ln>
        </p:spPr>
      </p:sp>
      <p:pic>
        <p:nvPicPr>
          <p:cNvPr id="164" name="Google Shape;164;p4"/>
          <p:cNvPicPr preferRelativeResize="0"/>
          <p:nvPr/>
        </p:nvPicPr>
        <p:blipFill rotWithShape="1">
          <a:blip r:embed="rId3">
            <a:alphaModFix/>
          </a:blip>
          <a:srcRect b="0" l="0" r="0" t="0"/>
          <a:stretch/>
        </p:blipFill>
        <p:spPr>
          <a:xfrm>
            <a:off x="1028700" y="784656"/>
            <a:ext cx="239123" cy="244044"/>
          </a:xfrm>
          <a:prstGeom prst="rect">
            <a:avLst/>
          </a:prstGeom>
          <a:noFill/>
          <a:ln>
            <a:noFill/>
          </a:ln>
        </p:spPr>
      </p:pic>
      <p:sp>
        <p:nvSpPr>
          <p:cNvPr id="165" name="Google Shape;165;p4"/>
          <p:cNvSpPr txBox="1"/>
          <p:nvPr/>
        </p:nvSpPr>
        <p:spPr>
          <a:xfrm>
            <a:off x="1450694" y="756081"/>
            <a:ext cx="2354754" cy="2571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171616"/>
                </a:solidFill>
                <a:latin typeface="Open Sans"/>
                <a:ea typeface="Open Sans"/>
                <a:cs typeface="Open Sans"/>
                <a:sym typeface="Open Sans"/>
              </a:rPr>
              <a:t>Arowwai Industries</a:t>
            </a:r>
            <a:endParaRPr/>
          </a:p>
        </p:txBody>
      </p:sp>
      <p:sp>
        <p:nvSpPr>
          <p:cNvPr id="166" name="Google Shape;166;p4"/>
          <p:cNvSpPr/>
          <p:nvPr/>
        </p:nvSpPr>
        <p:spPr>
          <a:xfrm>
            <a:off x="9144000" y="0"/>
            <a:ext cx="8115300" cy="10287000"/>
          </a:xfrm>
          <a:custGeom>
            <a:rect b="b" l="l" r="r" t="t"/>
            <a:pathLst>
              <a:path extrusionOk="0" h="5364713" w="4232162">
                <a:moveTo>
                  <a:pt x="0" y="0"/>
                </a:moveTo>
                <a:lnTo>
                  <a:pt x="4232162" y="0"/>
                </a:lnTo>
                <a:lnTo>
                  <a:pt x="4232162" y="5364713"/>
                </a:lnTo>
                <a:lnTo>
                  <a:pt x="0" y="5364713"/>
                </a:lnTo>
                <a:close/>
              </a:path>
            </a:pathLst>
          </a:custGeom>
          <a:solidFill>
            <a:srgbClr val="20252F"/>
          </a:solidFill>
          <a:ln>
            <a:noFill/>
          </a:ln>
        </p:spPr>
      </p:sp>
      <p:sp>
        <p:nvSpPr>
          <p:cNvPr id="167" name="Google Shape;167;p4"/>
          <p:cNvSpPr txBox="1"/>
          <p:nvPr/>
        </p:nvSpPr>
        <p:spPr>
          <a:xfrm>
            <a:off x="751800" y="5969725"/>
            <a:ext cx="7640400" cy="1930200"/>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lang="en-US" sz="5500">
                <a:latin typeface="Montserrat ExtraBold"/>
                <a:ea typeface="Montserrat ExtraBold"/>
                <a:cs typeface="Montserrat ExtraBold"/>
                <a:sym typeface="Montserrat ExtraBold"/>
              </a:rPr>
              <a:t>3. Alasan Metode      digunakan </a:t>
            </a:r>
            <a:endParaRPr/>
          </a:p>
        </p:txBody>
      </p:sp>
      <p:sp>
        <p:nvSpPr>
          <p:cNvPr id="168" name="Google Shape;168;p4"/>
          <p:cNvSpPr txBox="1"/>
          <p:nvPr/>
        </p:nvSpPr>
        <p:spPr>
          <a:xfrm>
            <a:off x="10291348" y="6569500"/>
            <a:ext cx="6773100" cy="30033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a:solidFill>
                  <a:srgbClr val="FFFFFF"/>
                </a:solidFill>
                <a:latin typeface="Open Sans"/>
                <a:ea typeface="Open Sans"/>
                <a:cs typeface="Open Sans"/>
                <a:sym typeface="Open Sans"/>
              </a:rPr>
              <a:t>K-Means :</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Clr>
                <a:schemeClr val="dk1"/>
              </a:buClr>
              <a:buSzPts val="1100"/>
              <a:buFont typeface="Arial"/>
              <a:buNone/>
            </a:pPr>
            <a:r>
              <a:rPr lang="en-US" sz="1599">
                <a:solidFill>
                  <a:srgbClr val="FFFFFF"/>
                </a:solidFill>
                <a:latin typeface="Open Sans"/>
                <a:ea typeface="Open Sans"/>
                <a:cs typeface="Open Sans"/>
                <a:sym typeface="Open Sans"/>
              </a:rPr>
              <a:t>Cepat dalam proses clustering</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Clr>
                <a:schemeClr val="dk1"/>
              </a:buClr>
              <a:buSzPts val="1100"/>
              <a:buFont typeface="Arial"/>
              <a:buNone/>
            </a:pPr>
            <a:r>
              <a:rPr lang="en-US" sz="1599">
                <a:solidFill>
                  <a:srgbClr val="FFFFFF"/>
                </a:solidFill>
                <a:latin typeface="Open Sans"/>
                <a:ea typeface="Open Sans"/>
                <a:cs typeface="Open Sans"/>
                <a:sym typeface="Open Sans"/>
              </a:rPr>
              <a:t>Sensitif terhadap nilai centroid</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Clr>
                <a:schemeClr val="dk1"/>
              </a:buClr>
              <a:buSzPts val="1100"/>
              <a:buFont typeface="Arial"/>
              <a:buNone/>
            </a:pPr>
            <a:r>
              <a:rPr lang="en-US" sz="1599">
                <a:solidFill>
                  <a:srgbClr val="FFFFFF"/>
                </a:solidFill>
                <a:latin typeface="Open Sans"/>
                <a:ea typeface="Open Sans"/>
                <a:cs typeface="Open Sans"/>
                <a:sym typeface="Open Sans"/>
              </a:rPr>
              <a:t>Hasil dari K-means selalu berubah ubah(dikarenakan tidak unik)</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SzPts val="1100"/>
              <a:buNone/>
            </a:pPr>
            <a:r>
              <a:rPr lang="en-US" sz="1599">
                <a:solidFill>
                  <a:srgbClr val="FFFFFF"/>
                </a:solidFill>
                <a:latin typeface="Open Sans"/>
                <a:ea typeface="Open Sans"/>
                <a:cs typeface="Open Sans"/>
                <a:sym typeface="Open Sans"/>
              </a:rPr>
              <a:t>Sulit meraih global optimum</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SzPts val="1100"/>
              <a:buNone/>
            </a:pPr>
            <a:r>
              <a:rPr lang="en-US" sz="1599">
                <a:solidFill>
                  <a:srgbClr val="FFFFFF"/>
                </a:solidFill>
                <a:latin typeface="Open Sans"/>
                <a:ea typeface="Open Sans"/>
                <a:cs typeface="Open Sans"/>
                <a:sym typeface="Open Sans"/>
              </a:rPr>
              <a:t>K-NN :</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Clr>
                <a:schemeClr val="dk1"/>
              </a:buClr>
              <a:buSzPts val="1100"/>
              <a:buFont typeface="Arial"/>
              <a:buNone/>
            </a:pPr>
            <a:r>
              <a:rPr lang="en-US" sz="1599">
                <a:solidFill>
                  <a:srgbClr val="FFFFFF"/>
                </a:solidFill>
                <a:latin typeface="Open Sans"/>
                <a:ea typeface="Open Sans"/>
                <a:cs typeface="Open Sans"/>
                <a:sym typeface="Open Sans"/>
              </a:rPr>
              <a:t>memiliki keunggulan dapat mengklasifikasikan data calon pegawai yang tidak diketahui dengan adanya data latih dan data uji. </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599">
              <a:solidFill>
                <a:srgbClr val="FFFFFF"/>
              </a:solidFill>
              <a:latin typeface="Open Sans"/>
              <a:ea typeface="Open Sans"/>
              <a:cs typeface="Open Sans"/>
              <a:sym typeface="Open Sans"/>
            </a:endParaRPr>
          </a:p>
        </p:txBody>
      </p:sp>
      <p:sp>
        <p:nvSpPr>
          <p:cNvPr id="169" name="Google Shape;169;p4"/>
          <p:cNvSpPr txBox="1"/>
          <p:nvPr/>
        </p:nvSpPr>
        <p:spPr>
          <a:xfrm>
            <a:off x="10291360" y="5969713"/>
            <a:ext cx="5820579" cy="33972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1999" u="none" cap="none" strike="noStrike">
                <a:solidFill>
                  <a:srgbClr val="F6A429"/>
                </a:solidFill>
                <a:latin typeface="Open Sans"/>
                <a:ea typeface="Open Sans"/>
                <a:cs typeface="Open Sans"/>
                <a:sym typeface="Open Sans"/>
              </a:rPr>
              <a:t>Description Here</a:t>
            </a:r>
            <a:endParaRPr/>
          </a:p>
        </p:txBody>
      </p:sp>
      <p:pic>
        <p:nvPicPr>
          <p:cNvPr id="170" name="Google Shape;170;p4"/>
          <p:cNvPicPr preferRelativeResize="0"/>
          <p:nvPr/>
        </p:nvPicPr>
        <p:blipFill>
          <a:blip r:embed="rId4">
            <a:alphaModFix/>
          </a:blip>
          <a:stretch>
            <a:fillRect/>
          </a:stretch>
        </p:blipFill>
        <p:spPr>
          <a:xfrm>
            <a:off x="1344700" y="1744950"/>
            <a:ext cx="7799299" cy="3154700"/>
          </a:xfrm>
          <a:prstGeom prst="rect">
            <a:avLst/>
          </a:prstGeom>
          <a:noFill/>
          <a:ln>
            <a:noFill/>
          </a:ln>
        </p:spPr>
      </p:pic>
      <p:pic>
        <p:nvPicPr>
          <p:cNvPr id="171" name="Google Shape;171;p4"/>
          <p:cNvPicPr preferRelativeResize="0"/>
          <p:nvPr/>
        </p:nvPicPr>
        <p:blipFill>
          <a:blip r:embed="rId5">
            <a:alphaModFix/>
          </a:blip>
          <a:stretch>
            <a:fillRect/>
          </a:stretch>
        </p:blipFill>
        <p:spPr>
          <a:xfrm>
            <a:off x="9144000" y="1744950"/>
            <a:ext cx="8115299" cy="315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p:nvPr/>
        </p:nvSpPr>
        <p:spPr>
          <a:xfrm>
            <a:off x="0" y="3991152"/>
            <a:ext cx="18287709" cy="6295749"/>
          </a:xfrm>
          <a:custGeom>
            <a:rect b="b" l="l" r="r" t="t"/>
            <a:pathLst>
              <a:path extrusionOk="0" h="3283311" w="9537267">
                <a:moveTo>
                  <a:pt x="0" y="0"/>
                </a:moveTo>
                <a:lnTo>
                  <a:pt x="9537267" y="0"/>
                </a:lnTo>
                <a:lnTo>
                  <a:pt x="9537267" y="3283311"/>
                </a:lnTo>
                <a:lnTo>
                  <a:pt x="0" y="3283311"/>
                </a:lnTo>
                <a:close/>
              </a:path>
            </a:pathLst>
          </a:custGeom>
          <a:solidFill>
            <a:srgbClr val="20252F"/>
          </a:solidFill>
          <a:ln>
            <a:noFill/>
          </a:ln>
        </p:spPr>
      </p:sp>
      <p:sp>
        <p:nvSpPr>
          <p:cNvPr id="177" name="Google Shape;177;p5"/>
          <p:cNvSpPr/>
          <p:nvPr/>
        </p:nvSpPr>
        <p:spPr>
          <a:xfrm>
            <a:off x="17835213" y="7063676"/>
            <a:ext cx="452787" cy="2194624"/>
          </a:xfrm>
          <a:custGeom>
            <a:rect b="b" l="l" r="r" t="t"/>
            <a:pathLst>
              <a:path extrusionOk="0" h="1421492" w="293277">
                <a:moveTo>
                  <a:pt x="0" y="0"/>
                </a:moveTo>
                <a:lnTo>
                  <a:pt x="293277" y="0"/>
                </a:lnTo>
                <a:lnTo>
                  <a:pt x="293277" y="1421492"/>
                </a:lnTo>
                <a:lnTo>
                  <a:pt x="0" y="1421492"/>
                </a:lnTo>
                <a:close/>
              </a:path>
            </a:pathLst>
          </a:custGeom>
          <a:solidFill>
            <a:srgbClr val="F6A429"/>
          </a:solidFill>
          <a:ln>
            <a:noFill/>
          </a:ln>
        </p:spPr>
      </p:sp>
      <p:pic>
        <p:nvPicPr>
          <p:cNvPr id="178" name="Google Shape;178;p5"/>
          <p:cNvPicPr preferRelativeResize="0"/>
          <p:nvPr/>
        </p:nvPicPr>
        <p:blipFill rotWithShape="1">
          <a:blip r:embed="rId3">
            <a:alphaModFix/>
          </a:blip>
          <a:srcRect b="0" l="0" r="0" t="0"/>
          <a:stretch/>
        </p:blipFill>
        <p:spPr>
          <a:xfrm>
            <a:off x="1028700" y="784656"/>
            <a:ext cx="239123" cy="244044"/>
          </a:xfrm>
          <a:prstGeom prst="rect">
            <a:avLst/>
          </a:prstGeom>
          <a:noFill/>
          <a:ln>
            <a:noFill/>
          </a:ln>
        </p:spPr>
      </p:pic>
      <p:pic>
        <p:nvPicPr>
          <p:cNvPr id="179" name="Google Shape;179;p5"/>
          <p:cNvPicPr preferRelativeResize="0"/>
          <p:nvPr/>
        </p:nvPicPr>
        <p:blipFill rotWithShape="1">
          <a:blip r:embed="rId4">
            <a:alphaModFix/>
          </a:blip>
          <a:srcRect b="0" l="28690" r="23802" t="0"/>
          <a:stretch/>
        </p:blipFill>
        <p:spPr>
          <a:xfrm>
            <a:off x="2628071" y="0"/>
            <a:ext cx="6515929" cy="10287000"/>
          </a:xfrm>
          <a:prstGeom prst="rect">
            <a:avLst/>
          </a:prstGeom>
          <a:noFill/>
          <a:ln>
            <a:noFill/>
          </a:ln>
        </p:spPr>
      </p:pic>
      <p:sp>
        <p:nvSpPr>
          <p:cNvPr id="180" name="Google Shape;180;p5"/>
          <p:cNvSpPr txBox="1"/>
          <p:nvPr/>
        </p:nvSpPr>
        <p:spPr>
          <a:xfrm>
            <a:off x="1450694" y="756081"/>
            <a:ext cx="2354754" cy="2571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171616"/>
                </a:solidFill>
                <a:latin typeface="Open Sans"/>
                <a:ea typeface="Open Sans"/>
                <a:cs typeface="Open Sans"/>
                <a:sym typeface="Open Sans"/>
              </a:rPr>
              <a:t>Arowwai Industries</a:t>
            </a:r>
            <a:endParaRPr/>
          </a:p>
        </p:txBody>
      </p:sp>
      <p:sp>
        <p:nvSpPr>
          <p:cNvPr id="181" name="Google Shape;181;p5"/>
          <p:cNvSpPr txBox="1"/>
          <p:nvPr/>
        </p:nvSpPr>
        <p:spPr>
          <a:xfrm>
            <a:off x="10310355" y="2134870"/>
            <a:ext cx="6948900" cy="846600"/>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b="0" i="0" lang="en-US" sz="5500" u="none" cap="none" strike="noStrike">
                <a:solidFill>
                  <a:srgbClr val="000000"/>
                </a:solidFill>
                <a:latin typeface="Montserrat ExtraBold"/>
                <a:ea typeface="Montserrat ExtraBold"/>
                <a:cs typeface="Montserrat ExtraBold"/>
                <a:sym typeface="Montserrat ExtraBold"/>
              </a:rPr>
              <a:t>TARGET </a:t>
            </a:r>
            <a:r>
              <a:rPr lang="en-US" sz="5500">
                <a:latin typeface="Montserrat ExtraBold"/>
                <a:ea typeface="Montserrat ExtraBold"/>
                <a:cs typeface="Montserrat ExtraBold"/>
                <a:sym typeface="Montserrat ExtraBold"/>
              </a:rPr>
              <a:t>AKURASI</a:t>
            </a:r>
            <a:endParaRPr/>
          </a:p>
        </p:txBody>
      </p:sp>
      <p:grpSp>
        <p:nvGrpSpPr>
          <p:cNvPr id="182" name="Google Shape;182;p5"/>
          <p:cNvGrpSpPr/>
          <p:nvPr/>
        </p:nvGrpSpPr>
        <p:grpSpPr>
          <a:xfrm>
            <a:off x="11532168" y="5110585"/>
            <a:ext cx="1762043" cy="955540"/>
            <a:chOff x="0" y="-99312"/>
            <a:chExt cx="2349390" cy="1274053"/>
          </a:xfrm>
        </p:grpSpPr>
        <p:sp>
          <p:nvSpPr>
            <p:cNvPr id="183" name="Google Shape;183;p5"/>
            <p:cNvSpPr txBox="1"/>
            <p:nvPr/>
          </p:nvSpPr>
          <p:spPr>
            <a:xfrm>
              <a:off x="685610" y="755941"/>
              <a:ext cx="978300" cy="4188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b="1" lang="en-US" sz="2040">
                  <a:solidFill>
                    <a:srgbClr val="FFFFFF"/>
                  </a:solidFill>
                  <a:latin typeface="Open Sans"/>
                  <a:ea typeface="Open Sans"/>
                  <a:cs typeface="Open Sans"/>
                  <a:sym typeface="Open Sans"/>
                </a:rPr>
                <a:t>80</a:t>
              </a:r>
              <a:r>
                <a:rPr b="1" i="0" lang="en-US" sz="2040" u="none" cap="none" strike="noStrike">
                  <a:solidFill>
                    <a:srgbClr val="FFFFFF"/>
                  </a:solidFill>
                  <a:latin typeface="Open Sans"/>
                  <a:ea typeface="Open Sans"/>
                  <a:cs typeface="Open Sans"/>
                  <a:sym typeface="Open Sans"/>
                </a:rPr>
                <a:t>%</a:t>
              </a:r>
              <a:endParaRPr/>
            </a:p>
          </p:txBody>
        </p:sp>
        <p:grpSp>
          <p:nvGrpSpPr>
            <p:cNvPr id="184" name="Google Shape;184;p5"/>
            <p:cNvGrpSpPr/>
            <p:nvPr/>
          </p:nvGrpSpPr>
          <p:grpSpPr>
            <a:xfrm>
              <a:off x="0" y="-99312"/>
              <a:ext cx="2349390" cy="1274007"/>
              <a:chOff x="0" y="-107369"/>
              <a:chExt cx="2540000" cy="1377369"/>
            </a:xfrm>
          </p:grpSpPr>
          <p:sp>
            <p:nvSpPr>
              <p:cNvPr id="185" name="Google Shape;185;p5"/>
              <p:cNvSpPr/>
              <p:nvPr/>
            </p:nvSpPr>
            <p:spPr>
              <a:xfrm>
                <a:off x="0" y="5667"/>
                <a:ext cx="2540000" cy="1264333"/>
              </a:xfrm>
              <a:custGeom>
                <a:rect b="b" l="l" r="r" t="t"/>
                <a:pathLst>
                  <a:path extrusionOk="0" h="1264333" w="2540000">
                    <a:moveTo>
                      <a:pt x="0" y="1264333"/>
                    </a:moveTo>
                    <a:cubicBezTo>
                      <a:pt x="3127" y="565148"/>
                      <a:pt x="570808" y="0"/>
                      <a:pt x="1270000" y="0"/>
                    </a:cubicBezTo>
                    <a:cubicBezTo>
                      <a:pt x="1969192" y="0"/>
                      <a:pt x="2536873" y="565148"/>
                      <a:pt x="2540000" y="1264333"/>
                    </a:cubicBezTo>
                    <a:lnTo>
                      <a:pt x="2209800" y="1264333"/>
                    </a:lnTo>
                    <a:cubicBezTo>
                      <a:pt x="2207486" y="746936"/>
                      <a:pt x="1787402" y="328727"/>
                      <a:pt x="1270000" y="328727"/>
                    </a:cubicBezTo>
                    <a:cubicBezTo>
                      <a:pt x="752598" y="328727"/>
                      <a:pt x="332514" y="746936"/>
                      <a:pt x="330200" y="1264333"/>
                    </a:cubicBezTo>
                    <a:close/>
                  </a:path>
                </a:pathLst>
              </a:custGeom>
              <a:solidFill>
                <a:srgbClr val="53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0" y="-107369"/>
                <a:ext cx="2273497" cy="1377369"/>
              </a:xfrm>
              <a:custGeom>
                <a:rect b="b" l="l" r="r" t="t"/>
                <a:pathLst>
                  <a:path extrusionOk="0" h="1377369" w="2273497">
                    <a:moveTo>
                      <a:pt x="0" y="1377369"/>
                    </a:moveTo>
                    <a:cubicBezTo>
                      <a:pt x="0" y="834514"/>
                      <a:pt x="345038" y="351681"/>
                      <a:pt x="858625" y="175841"/>
                    </a:cubicBezTo>
                    <a:cubicBezTo>
                      <a:pt x="1372212" y="0"/>
                      <a:pt x="1940777" y="170037"/>
                      <a:pt x="2273497" y="598977"/>
                    </a:cubicBezTo>
                    <a:lnTo>
                      <a:pt x="2012588" y="801359"/>
                    </a:lnTo>
                    <a:cubicBezTo>
                      <a:pt x="1766375" y="483944"/>
                      <a:pt x="1345637" y="358116"/>
                      <a:pt x="965582" y="488238"/>
                    </a:cubicBezTo>
                    <a:cubicBezTo>
                      <a:pt x="585528" y="618360"/>
                      <a:pt x="330200" y="975656"/>
                      <a:pt x="330200" y="1377369"/>
                    </a:cubicBezTo>
                    <a:close/>
                  </a:path>
                </a:pathLst>
              </a:custGeom>
              <a:solidFill>
                <a:srgbClr val="F6A4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 name="Google Shape;187;p5"/>
          <p:cNvSpPr txBox="1"/>
          <p:nvPr/>
        </p:nvSpPr>
        <p:spPr>
          <a:xfrm>
            <a:off x="10310355" y="6844601"/>
            <a:ext cx="6030900" cy="5907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lang="en-US" sz="1599">
                <a:solidFill>
                  <a:srgbClr val="FFFFFF"/>
                </a:solidFill>
                <a:latin typeface="Open Sans"/>
                <a:ea typeface="Open Sans"/>
                <a:cs typeface="Open Sans"/>
                <a:sym typeface="Open Sans"/>
              </a:rPr>
              <a:t>Target Klaster dari K-Means adalah 3 dan untuk K-NN diharapkan memiliki nilai akurasi lebih dari 80%</a:t>
            </a:r>
            <a:endParaRPr/>
          </a:p>
        </p:txBody>
      </p:sp>
      <p:grpSp>
        <p:nvGrpSpPr>
          <p:cNvPr id="188" name="Google Shape;188;p5"/>
          <p:cNvGrpSpPr/>
          <p:nvPr/>
        </p:nvGrpSpPr>
        <p:grpSpPr>
          <a:xfrm>
            <a:off x="14082617" y="5083682"/>
            <a:ext cx="1762125" cy="955550"/>
            <a:chOff x="0" y="-99316"/>
            <a:chExt cx="2349500" cy="1274066"/>
          </a:xfrm>
        </p:grpSpPr>
        <p:sp>
          <p:nvSpPr>
            <p:cNvPr id="189" name="Google Shape;189;p5"/>
            <p:cNvSpPr txBox="1"/>
            <p:nvPr/>
          </p:nvSpPr>
          <p:spPr>
            <a:xfrm>
              <a:off x="685610" y="755941"/>
              <a:ext cx="978300" cy="4188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b="1" lang="en-US" sz="2040">
                  <a:solidFill>
                    <a:srgbClr val="FFFFFF"/>
                  </a:solidFill>
                  <a:latin typeface="Open Sans"/>
                  <a:ea typeface="Open Sans"/>
                  <a:cs typeface="Open Sans"/>
                  <a:sym typeface="Open Sans"/>
                </a:rPr>
                <a:t>3</a:t>
              </a:r>
              <a:endParaRPr/>
            </a:p>
          </p:txBody>
        </p:sp>
        <p:grpSp>
          <p:nvGrpSpPr>
            <p:cNvPr id="190" name="Google Shape;190;p5"/>
            <p:cNvGrpSpPr/>
            <p:nvPr/>
          </p:nvGrpSpPr>
          <p:grpSpPr>
            <a:xfrm>
              <a:off x="0" y="-99316"/>
              <a:ext cx="2349500" cy="1274066"/>
              <a:chOff x="0" y="-107369"/>
              <a:chExt cx="2540000" cy="1377369"/>
            </a:xfrm>
          </p:grpSpPr>
          <p:sp>
            <p:nvSpPr>
              <p:cNvPr id="191" name="Google Shape;191;p5"/>
              <p:cNvSpPr/>
              <p:nvPr/>
            </p:nvSpPr>
            <p:spPr>
              <a:xfrm>
                <a:off x="0" y="5667"/>
                <a:ext cx="2540000" cy="1264333"/>
              </a:xfrm>
              <a:custGeom>
                <a:rect b="b" l="l" r="r" t="t"/>
                <a:pathLst>
                  <a:path extrusionOk="0" h="1264333" w="2540000">
                    <a:moveTo>
                      <a:pt x="0" y="1264333"/>
                    </a:moveTo>
                    <a:cubicBezTo>
                      <a:pt x="3127" y="565148"/>
                      <a:pt x="570808" y="0"/>
                      <a:pt x="1270000" y="0"/>
                    </a:cubicBezTo>
                    <a:cubicBezTo>
                      <a:pt x="1969192" y="0"/>
                      <a:pt x="2536873" y="565148"/>
                      <a:pt x="2540000" y="1264333"/>
                    </a:cubicBezTo>
                    <a:lnTo>
                      <a:pt x="2209800" y="1264333"/>
                    </a:lnTo>
                    <a:cubicBezTo>
                      <a:pt x="2207486" y="746936"/>
                      <a:pt x="1787402" y="328727"/>
                      <a:pt x="1270000" y="328727"/>
                    </a:cubicBezTo>
                    <a:cubicBezTo>
                      <a:pt x="752598" y="328727"/>
                      <a:pt x="332514" y="746936"/>
                      <a:pt x="330200" y="1264333"/>
                    </a:cubicBezTo>
                    <a:close/>
                  </a:path>
                </a:pathLst>
              </a:custGeom>
              <a:solidFill>
                <a:srgbClr val="53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0" y="-107369"/>
                <a:ext cx="2273497" cy="1377369"/>
              </a:xfrm>
              <a:custGeom>
                <a:rect b="b" l="l" r="r" t="t"/>
                <a:pathLst>
                  <a:path extrusionOk="0" h="1377369" w="2273497">
                    <a:moveTo>
                      <a:pt x="0" y="1377369"/>
                    </a:moveTo>
                    <a:cubicBezTo>
                      <a:pt x="0" y="834514"/>
                      <a:pt x="345038" y="351681"/>
                      <a:pt x="858625" y="175841"/>
                    </a:cubicBezTo>
                    <a:cubicBezTo>
                      <a:pt x="1372212" y="0"/>
                      <a:pt x="1940777" y="170037"/>
                      <a:pt x="2273497" y="598977"/>
                    </a:cubicBezTo>
                    <a:lnTo>
                      <a:pt x="2012588" y="801359"/>
                    </a:lnTo>
                    <a:cubicBezTo>
                      <a:pt x="1766375" y="483944"/>
                      <a:pt x="1345637" y="358116"/>
                      <a:pt x="965582" y="488238"/>
                    </a:cubicBezTo>
                    <a:cubicBezTo>
                      <a:pt x="585528" y="618360"/>
                      <a:pt x="330200" y="975656"/>
                      <a:pt x="330200" y="1377369"/>
                    </a:cubicBezTo>
                    <a:close/>
                  </a:path>
                </a:pathLst>
              </a:custGeom>
              <a:solidFill>
                <a:srgbClr val="F6A4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5"/>
          <p:cNvPicPr preferRelativeResize="0"/>
          <p:nvPr/>
        </p:nvPicPr>
        <p:blipFill rotWithShape="1">
          <a:blip r:embed="rId3">
            <a:alphaModFix/>
          </a:blip>
          <a:srcRect b="109" l="0" r="0" t="109"/>
          <a:stretch/>
        </p:blipFill>
        <p:spPr>
          <a:xfrm>
            <a:off x="0" y="0"/>
            <a:ext cx="18288000" cy="10286999"/>
          </a:xfrm>
          <a:prstGeom prst="rect">
            <a:avLst/>
          </a:prstGeom>
          <a:noFill/>
          <a:ln>
            <a:noFill/>
          </a:ln>
        </p:spPr>
      </p:pic>
      <p:pic>
        <p:nvPicPr>
          <p:cNvPr id="198" name="Google Shape;198;p15"/>
          <p:cNvPicPr preferRelativeResize="0"/>
          <p:nvPr/>
        </p:nvPicPr>
        <p:blipFill rotWithShape="1">
          <a:blip r:embed="rId4">
            <a:alphaModFix/>
          </a:blip>
          <a:srcRect b="0" l="0" r="0" t="0"/>
          <a:stretch/>
        </p:blipFill>
        <p:spPr>
          <a:xfrm>
            <a:off x="1028700" y="784656"/>
            <a:ext cx="239123" cy="244044"/>
          </a:xfrm>
          <a:prstGeom prst="rect">
            <a:avLst/>
          </a:prstGeom>
          <a:noFill/>
          <a:ln>
            <a:noFill/>
          </a:ln>
        </p:spPr>
      </p:pic>
      <p:sp>
        <p:nvSpPr>
          <p:cNvPr id="199" name="Google Shape;199;p15"/>
          <p:cNvSpPr txBox="1"/>
          <p:nvPr/>
        </p:nvSpPr>
        <p:spPr>
          <a:xfrm>
            <a:off x="1450694" y="756081"/>
            <a:ext cx="2354700" cy="25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Arowwai Industries</a:t>
            </a:r>
            <a:endParaRPr/>
          </a:p>
        </p:txBody>
      </p:sp>
      <p:sp>
        <p:nvSpPr>
          <p:cNvPr id="200" name="Google Shape;200;p15"/>
          <p:cNvSpPr/>
          <p:nvPr/>
        </p:nvSpPr>
        <p:spPr>
          <a:xfrm>
            <a:off x="2696616" y="3168192"/>
            <a:ext cx="12894564" cy="3682066"/>
          </a:xfrm>
          <a:custGeom>
            <a:rect b="b" l="l" r="r" t="t"/>
            <a:pathLst>
              <a:path extrusionOk="0" h="1920243" w="6724675">
                <a:moveTo>
                  <a:pt x="0" y="0"/>
                </a:moveTo>
                <a:lnTo>
                  <a:pt x="6724675" y="0"/>
                </a:lnTo>
                <a:lnTo>
                  <a:pt x="6724675" y="1920243"/>
                </a:lnTo>
                <a:lnTo>
                  <a:pt x="0" y="1920243"/>
                </a:lnTo>
                <a:close/>
              </a:path>
            </a:pathLst>
          </a:custGeom>
          <a:solidFill>
            <a:srgbClr val="20252F">
              <a:alpha val="54900"/>
            </a:srgbClr>
          </a:solidFill>
          <a:ln>
            <a:noFill/>
          </a:ln>
        </p:spPr>
      </p:sp>
      <p:sp>
        <p:nvSpPr>
          <p:cNvPr id="201" name="Google Shape;201;p15"/>
          <p:cNvSpPr txBox="1"/>
          <p:nvPr/>
        </p:nvSpPr>
        <p:spPr>
          <a:xfrm>
            <a:off x="2696616" y="3773735"/>
            <a:ext cx="12894900" cy="2223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12964" u="none" cap="none" strike="noStrike">
                <a:solidFill>
                  <a:srgbClr val="F6A429"/>
                </a:solidFill>
                <a:latin typeface="Montserrat ExtraBold"/>
                <a:ea typeface="Montserrat ExtraBold"/>
                <a:cs typeface="Montserrat ExtraBold"/>
                <a:sym typeface="Montserrat ExtraBold"/>
              </a:rPr>
              <a:t>THANK YOU</a:t>
            </a:r>
            <a:endParaRPr/>
          </a:p>
        </p:txBody>
      </p:sp>
      <p:sp>
        <p:nvSpPr>
          <p:cNvPr id="202" name="Google Shape;202;p15"/>
          <p:cNvSpPr/>
          <p:nvPr/>
        </p:nvSpPr>
        <p:spPr>
          <a:xfrm>
            <a:off x="17835213" y="7063676"/>
            <a:ext cx="453113" cy="2196205"/>
          </a:xfrm>
          <a:custGeom>
            <a:rect b="b" l="l" r="r" t="t"/>
            <a:pathLst>
              <a:path extrusionOk="0" h="1421492" w="293277">
                <a:moveTo>
                  <a:pt x="0" y="0"/>
                </a:moveTo>
                <a:lnTo>
                  <a:pt x="293277" y="0"/>
                </a:lnTo>
                <a:lnTo>
                  <a:pt x="293277" y="1421492"/>
                </a:lnTo>
                <a:lnTo>
                  <a:pt x="0" y="1421492"/>
                </a:lnTo>
                <a:close/>
              </a:path>
            </a:pathLst>
          </a:custGeom>
          <a:solidFill>
            <a:srgbClr val="F6A429">
              <a:alpha val="84710"/>
            </a:srgbClr>
          </a:solidFill>
          <a:ln>
            <a:noFill/>
          </a:ln>
        </p:spPr>
      </p:sp>
      <p:sp>
        <p:nvSpPr>
          <p:cNvPr id="203" name="Google Shape;203;p15"/>
          <p:cNvSpPr txBox="1"/>
          <p:nvPr/>
        </p:nvSpPr>
        <p:spPr>
          <a:xfrm>
            <a:off x="3327103" y="7449892"/>
            <a:ext cx="11633700" cy="3396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0" i="0" lang="en-US" sz="1999" u="none" cap="none" strike="noStrike">
                <a:solidFill>
                  <a:srgbClr val="FFFFFF"/>
                </a:solidFill>
                <a:latin typeface="Open Sans"/>
                <a:ea typeface="Open Sans"/>
                <a:cs typeface="Open Sans"/>
                <a:sym typeface="Open Sans"/>
              </a:rPr>
              <a:t>WWW.REALLYGREATSITE.COM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